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1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50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Light"/>
      </a:defRPr>
    </a:lvl1pPr>
    <a:lvl2pPr marL="0" marR="0" indent="228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50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Light"/>
      </a:defRPr>
    </a:lvl2pPr>
    <a:lvl3pPr marL="0" marR="0" indent="457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50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Light"/>
      </a:defRPr>
    </a:lvl3pPr>
    <a:lvl4pPr marL="0" marR="0" indent="685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50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Light"/>
      </a:defRPr>
    </a:lvl4pPr>
    <a:lvl5pPr marL="0" marR="0" indent="9144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50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Light"/>
      </a:defRPr>
    </a:lvl5pPr>
    <a:lvl6pPr marL="0" marR="0" indent="11430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50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Light"/>
      </a:defRPr>
    </a:lvl6pPr>
    <a:lvl7pPr marL="0" marR="0" indent="1371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50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Light"/>
      </a:defRPr>
    </a:lvl7pPr>
    <a:lvl8pPr marL="0" marR="0" indent="1600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50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Light"/>
      </a:defRPr>
    </a:lvl8pPr>
    <a:lvl9pPr marL="0" marR="0" indent="1828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50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Light"/>
      </a:defRPr>
    </a:lvl9pPr>
  </p:defaultTextStyle>
  <p:extLst>
    <p:ext uri="{EFAFB233-063F-42B5-8137-9DF3F51BA10A}">
      <p15:sldGuideLst xmlns:p15="http://schemas.microsoft.com/office/powerpoint/2012/main">
        <p15:guide id="1" orient="horz" pos="4411" userDrawn="1">
          <p15:clr>
            <a:srgbClr val="A4A3A4"/>
          </p15:clr>
        </p15:guide>
        <p15:guide id="2" pos="76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398CCE"/>
          </a:solidFill>
        </a:fill>
      </a:tcStyle>
    </a:firstCol>
    <a:lastRow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E1E0DA"/>
          </a:solidFill>
        </a:fill>
      </a:tcStyle>
    </a:band2H>
    <a:firstCol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5AC831"/>
          </a:solidFill>
        </a:fill>
      </a:tcStyle>
    </a:firstCol>
    <a:lastRow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2"/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E6E4D7"/>
          </a:solidFill>
        </a:fill>
      </a:tcStyle>
    </a:wholeTbl>
    <a:band2H>
      <a:tcTxStyle/>
      <a:tcStyle>
        <a:tcBdr/>
        <a:fill>
          <a:solidFill>
            <a:srgbClr val="C3C2C2"/>
          </a:solidFill>
        </a:fill>
      </a:tcStyle>
    </a:band2H>
    <a:firstCol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909C99"/>
          </a:solidFill>
        </a:fill>
      </a:tcStyle>
    </a:firstCol>
    <a:la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97764E"/>
          </a:solidFill>
        </a:fill>
      </a:tcStyle>
    </a:lastRow>
    <a:fir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97764E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DCE5E6"/>
          </a:solidFill>
        </a:fill>
      </a:tcStyle>
    </a:band2H>
    <a:firstCol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5E7790"/>
          </a:solidFill>
        </a:fill>
      </a:tcStyle>
    </a:firstCol>
    <a:la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5E7790"/>
          </a:solidFill>
        </a:fill>
      </a:tcStyle>
    </a:lastRow>
    <a:fir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5E7790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D0D1D2"/>
          </a:solidFill>
        </a:fill>
      </a:tcStyle>
    </a:wholeTbl>
    <a:band2H>
      <a:tcTxStyle/>
      <a:tcStyle>
        <a:tcBdr/>
        <a:fill>
          <a:solidFill>
            <a:srgbClr val="DEDEDF"/>
          </a:solidFill>
        </a:fill>
      </a:tcStyle>
    </a:band2H>
    <a:firstCol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761"/>
          </a:solidFill>
        </a:fill>
      </a:tcStyle>
    </a:firstCol>
    <a:la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909398"/>
          </a:solidFill>
        </a:fill>
      </a:tcStyle>
    </a:lastRow>
    <a:fir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67C85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"/>
          <a:ea typeface="Helvetica"/>
          <a:cs typeface="Helvetica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"/>
          <a:ea typeface="Helvetica"/>
          <a:cs typeface="Helvetica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"/>
          <a:ea typeface="Helvetica"/>
          <a:cs typeface="Helvetica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8"/>
    <p:restoredTop sz="84911" autoAdjust="0"/>
  </p:normalViewPr>
  <p:slideViewPr>
    <p:cSldViewPr>
      <p:cViewPr varScale="1">
        <p:scale>
          <a:sx n="38" d="100"/>
          <a:sy n="38" d="100"/>
        </p:scale>
        <p:origin x="1328" y="184"/>
      </p:cViewPr>
      <p:guideLst>
        <p:guide orient="horz" pos="4411"/>
        <p:guide pos="76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Shape 136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37" name="Shape 137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00453472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zh-CN" altLang="en-US" dirty="0">
                <a:solidFill>
                  <a:schemeClr val="tx1"/>
                </a:solidFill>
              </a:rPr>
              <a:t>建议：项目名称不要直接用公司名字（尤其对于尚未成立公司的项目）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zh-CN" altLang="en-US" dirty="0"/>
              <a:t>建议：多用数据或案例说明</a:t>
            </a: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zh-CN" altLang="en-US" dirty="0"/>
              <a:t>建议：</a:t>
            </a:r>
            <a:r>
              <a:rPr lang="en-US" altLang="zh-CN" dirty="0"/>
              <a:t>1.</a:t>
            </a:r>
            <a:r>
              <a:rPr lang="zh-CN" altLang="en-US" dirty="0"/>
              <a:t>发挥专业特长，有创新内涵，不要简单追随投资热点；</a:t>
            </a:r>
            <a:r>
              <a:rPr lang="en-US" altLang="zh-CN" dirty="0"/>
              <a:t>2.</a:t>
            </a:r>
            <a:r>
              <a:rPr lang="zh-CN" altLang="en-US" dirty="0"/>
              <a:t>要专注聚焦，不追求大而全。</a:t>
            </a: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zh-CN" altLang="en-US" dirty="0"/>
              <a:t>建议：科技成果转化项目，需说明科技成果的专利权人、发明人与团队的关系。</a:t>
            </a: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zh-CN" altLang="en-US" dirty="0"/>
              <a:t>建议：不必写未来</a:t>
            </a:r>
            <a:r>
              <a:rPr lang="en-US" altLang="zh-CN" dirty="0"/>
              <a:t>3</a:t>
            </a:r>
            <a:r>
              <a:rPr lang="zh-CN" altLang="en-US" dirty="0"/>
              <a:t>年，甚至</a:t>
            </a:r>
            <a:r>
              <a:rPr lang="en-US" altLang="zh-CN" dirty="0"/>
              <a:t>5</a:t>
            </a:r>
            <a:r>
              <a:rPr lang="zh-CN" altLang="en-US" dirty="0"/>
              <a:t>年的财务预测，除非是已经非常成熟的项目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标题与副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hape 11"/>
          <p:cNvSpPr>
            <a:spLocks noGrp="1"/>
          </p:cNvSpPr>
          <p:nvPr>
            <p:ph type="title"/>
          </p:nvPr>
        </p:nvSpPr>
        <p:spPr>
          <a:xfrm>
            <a:off x="1778000" y="2298700"/>
            <a:ext cx="20828000" cy="4648200"/>
          </a:xfrm>
          <a:prstGeom prst="rect">
            <a:avLst/>
          </a:prstGeom>
        </p:spPr>
        <p:txBody>
          <a:bodyPr anchor="b"/>
          <a:lstStyle/>
          <a:p>
            <a:r>
              <a:t>标题文本</a:t>
            </a:r>
          </a:p>
        </p:txBody>
      </p:sp>
      <p:sp>
        <p:nvSpPr>
          <p:cNvPr id="12" name="Shape 12"/>
          <p:cNvSpPr>
            <a:spLocks noGrp="1"/>
          </p:cNvSpPr>
          <p:nvPr>
            <p:ph type="body" sz="quarter" idx="1"/>
          </p:nvPr>
        </p:nvSpPr>
        <p:spPr>
          <a:xfrm>
            <a:off x="1778000" y="7073900"/>
            <a:ext cx="20828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4400"/>
            </a:lvl1pPr>
            <a:lvl2pPr marL="0" indent="228600" algn="ctr">
              <a:spcBef>
                <a:spcPts val="0"/>
              </a:spcBef>
              <a:buSzTx/>
              <a:buNone/>
              <a:defRPr sz="4400"/>
            </a:lvl2pPr>
            <a:lvl3pPr marL="0" indent="457200" algn="ctr">
              <a:spcBef>
                <a:spcPts val="0"/>
              </a:spcBef>
              <a:buSzTx/>
              <a:buNone/>
              <a:defRPr sz="4400"/>
            </a:lvl3pPr>
            <a:lvl4pPr marL="0" indent="685800" algn="ctr">
              <a:spcBef>
                <a:spcPts val="0"/>
              </a:spcBef>
              <a:buSzTx/>
              <a:buNone/>
              <a:defRPr sz="4400"/>
            </a:lvl4pPr>
            <a:lvl5pPr marL="0" indent="914400" algn="ctr">
              <a:spcBef>
                <a:spcPts val="0"/>
              </a:spcBef>
              <a:buSzTx/>
              <a:buNone/>
              <a:defRPr sz="4400"/>
            </a:lvl5pPr>
          </a:lstStyle>
          <a:p>
            <a:r>
              <a:t>正文级别 1</a:t>
            </a:r>
          </a:p>
          <a:p>
            <a:pPr lvl="1"/>
            <a:r>
              <a:t>正文级别 2</a:t>
            </a:r>
          </a:p>
          <a:p>
            <a:pPr lvl="2"/>
            <a:r>
              <a:t>正文级别 3</a:t>
            </a:r>
          </a:p>
          <a:p>
            <a:pPr lvl="3"/>
            <a:r>
              <a:t>正文级别 4</a:t>
            </a:r>
          </a:p>
          <a:p>
            <a:pPr lvl="4"/>
            <a:r>
              <a:t>正文级别 5</a:t>
            </a:r>
          </a:p>
        </p:txBody>
      </p:sp>
      <p:sp>
        <p:nvSpPr>
          <p:cNvPr id="13" name="Shape 13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引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Shape 93"/>
          <p:cNvSpPr>
            <a:spLocks noGrp="1"/>
          </p:cNvSpPr>
          <p:nvPr>
            <p:ph type="body" sz="quarter" idx="13"/>
          </p:nvPr>
        </p:nvSpPr>
        <p:spPr>
          <a:xfrm>
            <a:off x="2387600" y="8953500"/>
            <a:ext cx="19621500" cy="685800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3800"/>
            </a:lvl1pPr>
          </a:lstStyle>
          <a:p>
            <a:r>
              <a:t>–Johnny Appleseed</a:t>
            </a:r>
          </a:p>
        </p:txBody>
      </p:sp>
      <p:sp>
        <p:nvSpPr>
          <p:cNvPr id="94" name="Shape 94"/>
          <p:cNvSpPr>
            <a:spLocks noGrp="1"/>
          </p:cNvSpPr>
          <p:nvPr>
            <p:ph type="body" sz="quarter" idx="14"/>
          </p:nvPr>
        </p:nvSpPr>
        <p:spPr>
          <a:xfrm>
            <a:off x="2387600" y="5975349"/>
            <a:ext cx="19621500" cy="1028701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</a:lvl1pPr>
          </a:lstStyle>
          <a:p>
            <a:r>
              <a:t>“在此键入引文。”</a:t>
            </a:r>
          </a:p>
        </p:txBody>
      </p:sp>
      <p:sp>
        <p:nvSpPr>
          <p:cNvPr id="95" name="Shape 95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照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Shape 102"/>
          <p:cNvSpPr>
            <a:spLocks noGrp="1"/>
          </p:cNvSpPr>
          <p:nvPr>
            <p:ph type="pic" idx="13"/>
          </p:nvPr>
        </p:nvSpPr>
        <p:spPr>
          <a:xfrm>
            <a:off x="0" y="0"/>
            <a:ext cx="24384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03" name="Shape 103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Shape 110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照片 - 水平"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Shape 117"/>
          <p:cNvSpPr>
            <a:spLocks noGrp="1"/>
          </p:cNvSpPr>
          <p:nvPr>
            <p:ph type="pic" idx="13"/>
          </p:nvPr>
        </p:nvSpPr>
        <p:spPr>
          <a:xfrm>
            <a:off x="0" y="0"/>
            <a:ext cx="24384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18" name="Shape 118"/>
          <p:cNvSpPr>
            <a:spLocks noGrp="1"/>
          </p:cNvSpPr>
          <p:nvPr>
            <p:ph type="title"/>
          </p:nvPr>
        </p:nvSpPr>
        <p:spPr>
          <a:xfrm>
            <a:off x="1231900" y="1409700"/>
            <a:ext cx="21907500" cy="2057400"/>
          </a:xfrm>
          <a:prstGeom prst="rect">
            <a:avLst/>
          </a:prstGeom>
        </p:spPr>
        <p:txBody>
          <a:bodyPr anchor="t"/>
          <a:lstStyle>
            <a:lvl1pPr algn="l">
              <a:defRPr sz="8600" cap="all" spc="1375">
                <a:solidFill>
                  <a:srgbClr val="FFFFFF"/>
                </a:solidFill>
                <a:latin typeface="Avenir Light"/>
                <a:ea typeface="Avenir Light"/>
                <a:cs typeface="Avenir Light"/>
                <a:sym typeface="Avenir Light"/>
              </a:defRPr>
            </a:lvl1pPr>
          </a:lstStyle>
          <a:p>
            <a:r>
              <a:t>标题文本</a:t>
            </a:r>
          </a:p>
        </p:txBody>
      </p:sp>
      <p:sp>
        <p:nvSpPr>
          <p:cNvPr id="119" name="Shape 119"/>
          <p:cNvSpPr>
            <a:spLocks noGrp="1"/>
          </p:cNvSpPr>
          <p:nvPr>
            <p:ph type="body" sz="quarter" idx="1"/>
          </p:nvPr>
        </p:nvSpPr>
        <p:spPr>
          <a:xfrm>
            <a:off x="1231900" y="698500"/>
            <a:ext cx="21907500" cy="711200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0"/>
              </a:spcBef>
              <a:buSzTx/>
              <a:buNone/>
              <a:defRPr sz="3200" cap="all" spc="512">
                <a:solidFill>
                  <a:srgbClr val="FFFFFF"/>
                </a:solidFill>
                <a:latin typeface="Avenir Book"/>
                <a:ea typeface="Avenir Book"/>
                <a:cs typeface="Avenir Book"/>
                <a:sym typeface="Avenir Book"/>
              </a:defRPr>
            </a:lvl1pPr>
            <a:lvl2pPr marL="0" indent="228600">
              <a:spcBef>
                <a:spcPts val="0"/>
              </a:spcBef>
              <a:buSzTx/>
              <a:buNone/>
              <a:defRPr sz="3200" cap="all" spc="512">
                <a:solidFill>
                  <a:srgbClr val="FFFFFF"/>
                </a:solidFill>
                <a:latin typeface="Avenir Book"/>
                <a:ea typeface="Avenir Book"/>
                <a:cs typeface="Avenir Book"/>
                <a:sym typeface="Avenir Book"/>
              </a:defRPr>
            </a:lvl2pPr>
            <a:lvl3pPr marL="0" indent="457200">
              <a:spcBef>
                <a:spcPts val="0"/>
              </a:spcBef>
              <a:buSzTx/>
              <a:buNone/>
              <a:defRPr sz="3200" cap="all" spc="512">
                <a:solidFill>
                  <a:srgbClr val="FFFFFF"/>
                </a:solidFill>
                <a:latin typeface="Avenir Book"/>
                <a:ea typeface="Avenir Book"/>
                <a:cs typeface="Avenir Book"/>
                <a:sym typeface="Avenir Book"/>
              </a:defRPr>
            </a:lvl3pPr>
            <a:lvl4pPr marL="0" indent="685800">
              <a:spcBef>
                <a:spcPts val="0"/>
              </a:spcBef>
              <a:buSzTx/>
              <a:buNone/>
              <a:defRPr sz="3200" cap="all" spc="512">
                <a:solidFill>
                  <a:srgbClr val="FFFFFF"/>
                </a:solidFill>
                <a:latin typeface="Avenir Book"/>
                <a:ea typeface="Avenir Book"/>
                <a:cs typeface="Avenir Book"/>
                <a:sym typeface="Avenir Book"/>
              </a:defRPr>
            </a:lvl4pPr>
            <a:lvl5pPr marL="0" indent="914400">
              <a:spcBef>
                <a:spcPts val="0"/>
              </a:spcBef>
              <a:buSzTx/>
              <a:buNone/>
              <a:defRPr sz="3200" cap="all" spc="512">
                <a:solidFill>
                  <a:srgbClr val="FFFFFF"/>
                </a:solidFill>
                <a:latin typeface="Avenir Book"/>
                <a:ea typeface="Avenir Book"/>
                <a:cs typeface="Avenir Book"/>
                <a:sym typeface="Avenir Book"/>
              </a:defRPr>
            </a:lvl5pPr>
          </a:lstStyle>
          <a:p>
            <a:r>
              <a:t>正文级别 1</a:t>
            </a:r>
          </a:p>
          <a:p>
            <a:pPr lvl="1"/>
            <a:r>
              <a:t>正文级别 2</a:t>
            </a:r>
          </a:p>
          <a:p>
            <a:pPr lvl="2"/>
            <a:r>
              <a:t>正文级别 3</a:t>
            </a:r>
          </a:p>
          <a:p>
            <a:pPr lvl="3"/>
            <a:r>
              <a:t>正文级别 4</a:t>
            </a:r>
          </a:p>
          <a:p>
            <a:pPr lvl="4"/>
            <a:r>
              <a:t>正文级别 5</a:t>
            </a:r>
          </a:p>
        </p:txBody>
      </p:sp>
      <p:sp>
        <p:nvSpPr>
          <p:cNvPr id="120" name="Shape 120"/>
          <p:cNvSpPr>
            <a:spLocks noGrp="1"/>
          </p:cNvSpPr>
          <p:nvPr>
            <p:ph type="sldNum" sz="quarter" idx="2"/>
          </p:nvPr>
        </p:nvSpPr>
        <p:spPr>
          <a:xfrm>
            <a:off x="11950790" y="13049250"/>
            <a:ext cx="431293" cy="5207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  <a:latin typeface="Avenir Light"/>
                <a:ea typeface="Avenir Light"/>
                <a:cs typeface="Avenir Light"/>
                <a:sym typeface="Avenir Light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照片 - 水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Shape 20"/>
          <p:cNvSpPr>
            <a:spLocks noGrp="1"/>
          </p:cNvSpPr>
          <p:nvPr>
            <p:ph type="pic" idx="13"/>
          </p:nvPr>
        </p:nvSpPr>
        <p:spPr>
          <a:xfrm>
            <a:off x="3125968" y="673100"/>
            <a:ext cx="18135601" cy="87376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21" name="Shape 21"/>
          <p:cNvSpPr>
            <a:spLocks noGrp="1"/>
          </p:cNvSpPr>
          <p:nvPr>
            <p:ph type="title"/>
          </p:nvPr>
        </p:nvSpPr>
        <p:spPr>
          <a:xfrm>
            <a:off x="635000" y="9448800"/>
            <a:ext cx="23114000" cy="2006600"/>
          </a:xfrm>
          <a:prstGeom prst="rect">
            <a:avLst/>
          </a:prstGeom>
        </p:spPr>
        <p:txBody>
          <a:bodyPr anchor="b"/>
          <a:lstStyle/>
          <a:p>
            <a:r>
              <a:t>标题文本</a:t>
            </a:r>
          </a:p>
        </p:txBody>
      </p:sp>
      <p:sp>
        <p:nvSpPr>
          <p:cNvPr id="22" name="Shape 22"/>
          <p:cNvSpPr>
            <a:spLocks noGrp="1"/>
          </p:cNvSpPr>
          <p:nvPr>
            <p:ph type="body" sz="quarter" idx="1"/>
          </p:nvPr>
        </p:nvSpPr>
        <p:spPr>
          <a:xfrm>
            <a:off x="635000" y="11518900"/>
            <a:ext cx="23114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4400"/>
            </a:lvl1pPr>
            <a:lvl2pPr marL="0" indent="228600" algn="ctr">
              <a:spcBef>
                <a:spcPts val="0"/>
              </a:spcBef>
              <a:buSzTx/>
              <a:buNone/>
              <a:defRPr sz="4400"/>
            </a:lvl2pPr>
            <a:lvl3pPr marL="0" indent="457200" algn="ctr">
              <a:spcBef>
                <a:spcPts val="0"/>
              </a:spcBef>
              <a:buSzTx/>
              <a:buNone/>
              <a:defRPr sz="4400"/>
            </a:lvl3pPr>
            <a:lvl4pPr marL="0" indent="685800" algn="ctr">
              <a:spcBef>
                <a:spcPts val="0"/>
              </a:spcBef>
              <a:buSzTx/>
              <a:buNone/>
              <a:defRPr sz="4400"/>
            </a:lvl4pPr>
            <a:lvl5pPr marL="0" indent="914400" algn="ctr">
              <a:spcBef>
                <a:spcPts val="0"/>
              </a:spcBef>
              <a:buSzTx/>
              <a:buNone/>
              <a:defRPr sz="4400"/>
            </a:lvl5pPr>
          </a:lstStyle>
          <a:p>
            <a:r>
              <a:t>正文级别 1</a:t>
            </a:r>
          </a:p>
          <a:p>
            <a:pPr lvl="1"/>
            <a:r>
              <a:t>正文级别 2</a:t>
            </a:r>
          </a:p>
          <a:p>
            <a:pPr lvl="2"/>
            <a:r>
              <a:t>正文级别 3</a:t>
            </a:r>
          </a:p>
          <a:p>
            <a:pPr lvl="3"/>
            <a:r>
              <a:t>正文级别 4</a:t>
            </a:r>
          </a:p>
          <a:p>
            <a:pPr lvl="4"/>
            <a:r>
              <a:t>正文级别 5</a:t>
            </a:r>
          </a:p>
        </p:txBody>
      </p:sp>
      <p:sp>
        <p:nvSpPr>
          <p:cNvPr id="23" name="Shape 23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标题 - 居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Shape 30"/>
          <p:cNvSpPr>
            <a:spLocks noGrp="1"/>
          </p:cNvSpPr>
          <p:nvPr>
            <p:ph type="title"/>
          </p:nvPr>
        </p:nvSpPr>
        <p:spPr>
          <a:xfrm>
            <a:off x="1778000" y="4533900"/>
            <a:ext cx="20828000" cy="4648200"/>
          </a:xfrm>
          <a:prstGeom prst="rect">
            <a:avLst/>
          </a:prstGeom>
        </p:spPr>
        <p:txBody>
          <a:bodyPr/>
          <a:lstStyle/>
          <a:p>
            <a:r>
              <a:t>标题文本</a:t>
            </a:r>
          </a:p>
        </p:txBody>
      </p:sp>
      <p:sp>
        <p:nvSpPr>
          <p:cNvPr id="31" name="Shape 31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照片 - 垂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Shape 38"/>
          <p:cNvSpPr>
            <a:spLocks noGrp="1"/>
          </p:cNvSpPr>
          <p:nvPr>
            <p:ph type="pic" sz="half" idx="13"/>
          </p:nvPr>
        </p:nvSpPr>
        <p:spPr>
          <a:xfrm>
            <a:off x="13165980" y="1104900"/>
            <a:ext cx="9525001" cy="115062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39" name="Shape 39"/>
          <p:cNvSpPr>
            <a:spLocks noGrp="1"/>
          </p:cNvSpPr>
          <p:nvPr>
            <p:ph type="title"/>
          </p:nvPr>
        </p:nvSpPr>
        <p:spPr>
          <a:xfrm>
            <a:off x="1651000" y="1104900"/>
            <a:ext cx="10223500" cy="5613400"/>
          </a:xfrm>
          <a:prstGeom prst="rect">
            <a:avLst/>
          </a:prstGeom>
        </p:spPr>
        <p:txBody>
          <a:bodyPr anchor="b"/>
          <a:lstStyle>
            <a:lvl1pPr>
              <a:defRPr sz="8400"/>
            </a:lvl1pPr>
          </a:lstStyle>
          <a:p>
            <a:r>
              <a:t>标题文本</a:t>
            </a:r>
          </a:p>
        </p:txBody>
      </p:sp>
      <p:sp>
        <p:nvSpPr>
          <p:cNvPr id="40" name="Shape 40"/>
          <p:cNvSpPr>
            <a:spLocks noGrp="1"/>
          </p:cNvSpPr>
          <p:nvPr>
            <p:ph type="body" sz="quarter" idx="1"/>
          </p:nvPr>
        </p:nvSpPr>
        <p:spPr>
          <a:xfrm>
            <a:off x="1651000" y="6845300"/>
            <a:ext cx="10223500" cy="57658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4400"/>
            </a:lvl1pPr>
            <a:lvl2pPr marL="0" indent="228600" algn="ctr">
              <a:spcBef>
                <a:spcPts val="0"/>
              </a:spcBef>
              <a:buSzTx/>
              <a:buNone/>
              <a:defRPr sz="4400"/>
            </a:lvl2pPr>
            <a:lvl3pPr marL="0" indent="457200" algn="ctr">
              <a:spcBef>
                <a:spcPts val="0"/>
              </a:spcBef>
              <a:buSzTx/>
              <a:buNone/>
              <a:defRPr sz="4400"/>
            </a:lvl3pPr>
            <a:lvl4pPr marL="0" indent="685800" algn="ctr">
              <a:spcBef>
                <a:spcPts val="0"/>
              </a:spcBef>
              <a:buSzTx/>
              <a:buNone/>
              <a:defRPr sz="4400"/>
            </a:lvl4pPr>
            <a:lvl5pPr marL="0" indent="914400" algn="ctr">
              <a:spcBef>
                <a:spcPts val="0"/>
              </a:spcBef>
              <a:buSzTx/>
              <a:buNone/>
              <a:defRPr sz="4400"/>
            </a:lvl5pPr>
          </a:lstStyle>
          <a:p>
            <a:r>
              <a:t>正文级别 1</a:t>
            </a:r>
          </a:p>
          <a:p>
            <a:pPr lvl="1"/>
            <a:r>
              <a:t>正文级别 2</a:t>
            </a:r>
          </a:p>
          <a:p>
            <a:pPr lvl="2"/>
            <a:r>
              <a:t>正文级别 3</a:t>
            </a:r>
          </a:p>
          <a:p>
            <a:pPr lvl="3"/>
            <a:r>
              <a:t>正文级别 4</a:t>
            </a:r>
          </a:p>
          <a:p>
            <a:pPr lvl="4"/>
            <a:r>
              <a:t>正文级别 5</a:t>
            </a:r>
          </a:p>
        </p:txBody>
      </p:sp>
      <p:sp>
        <p:nvSpPr>
          <p:cNvPr id="41" name="Shape 41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标题 - 顶部对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Shape 48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标题文本</a:t>
            </a:r>
          </a:p>
        </p:txBody>
      </p:sp>
      <p:sp>
        <p:nvSpPr>
          <p:cNvPr id="49" name="Shape 49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标题与项目符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Shape 56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标题文本</a:t>
            </a:r>
          </a:p>
        </p:txBody>
      </p:sp>
      <p:sp>
        <p:nvSpPr>
          <p:cNvPr id="57" name="Shape 57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正文级别 1</a:t>
            </a:r>
          </a:p>
          <a:p>
            <a:pPr lvl="1"/>
            <a:r>
              <a:t>正文级别 2</a:t>
            </a:r>
          </a:p>
          <a:p>
            <a:pPr lvl="2"/>
            <a:r>
              <a:t>正文级别 3</a:t>
            </a:r>
          </a:p>
          <a:p>
            <a:pPr lvl="3"/>
            <a:r>
              <a:t>正文级别 4</a:t>
            </a:r>
          </a:p>
          <a:p>
            <a:pPr lvl="4"/>
            <a:r>
              <a:t>正文级别 5</a:t>
            </a:r>
          </a:p>
        </p:txBody>
      </p:sp>
      <p:sp>
        <p:nvSpPr>
          <p:cNvPr id="58" name="Shape 58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标题、项目符号与照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Shape 65"/>
          <p:cNvSpPr>
            <a:spLocks noGrp="1"/>
          </p:cNvSpPr>
          <p:nvPr>
            <p:ph type="pic" sz="half" idx="13"/>
          </p:nvPr>
        </p:nvSpPr>
        <p:spPr>
          <a:xfrm>
            <a:off x="13169900" y="3238500"/>
            <a:ext cx="9525000" cy="92075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66" name="Shape 66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标题文本</a:t>
            </a:r>
          </a:p>
        </p:txBody>
      </p:sp>
      <p:sp>
        <p:nvSpPr>
          <p:cNvPr id="67" name="Shape 67"/>
          <p:cNvSpPr>
            <a:spLocks noGrp="1"/>
          </p:cNvSpPr>
          <p:nvPr>
            <p:ph type="body" sz="half" idx="1"/>
          </p:nvPr>
        </p:nvSpPr>
        <p:spPr>
          <a:xfrm>
            <a:off x="1689100" y="3238500"/>
            <a:ext cx="10007600" cy="9207500"/>
          </a:xfrm>
          <a:prstGeom prst="rect">
            <a:avLst/>
          </a:prstGeom>
        </p:spPr>
        <p:txBody>
          <a:bodyPr/>
          <a:lstStyle>
            <a:lvl1pPr marL="558800" indent="-558800">
              <a:spcBef>
                <a:spcPts val="4500"/>
              </a:spcBef>
              <a:defRPr sz="4500"/>
            </a:lvl1pPr>
            <a:lvl2pPr marL="1117600" indent="-558800">
              <a:spcBef>
                <a:spcPts val="4500"/>
              </a:spcBef>
              <a:defRPr sz="4500"/>
            </a:lvl2pPr>
            <a:lvl3pPr marL="1676400" indent="-558800">
              <a:spcBef>
                <a:spcPts val="4500"/>
              </a:spcBef>
              <a:defRPr sz="4500"/>
            </a:lvl3pPr>
            <a:lvl4pPr marL="2235200" indent="-558800">
              <a:spcBef>
                <a:spcPts val="4500"/>
              </a:spcBef>
              <a:defRPr sz="4500"/>
            </a:lvl4pPr>
            <a:lvl5pPr marL="2794000" indent="-558800">
              <a:spcBef>
                <a:spcPts val="4500"/>
              </a:spcBef>
              <a:defRPr sz="4500"/>
            </a:lvl5pPr>
          </a:lstStyle>
          <a:p>
            <a:r>
              <a:t>正文级别 1</a:t>
            </a:r>
          </a:p>
          <a:p>
            <a:pPr lvl="1"/>
            <a:r>
              <a:t>正文级别 2</a:t>
            </a:r>
          </a:p>
          <a:p>
            <a:pPr lvl="2"/>
            <a:r>
              <a:t>正文级别 3</a:t>
            </a:r>
          </a:p>
          <a:p>
            <a:pPr lvl="3"/>
            <a:r>
              <a:t>正文级别 4</a:t>
            </a:r>
          </a:p>
          <a:p>
            <a:pPr lvl="4"/>
            <a:r>
              <a:t>正文级别 5</a:t>
            </a:r>
          </a:p>
        </p:txBody>
      </p:sp>
      <p:sp>
        <p:nvSpPr>
          <p:cNvPr id="68" name="Shape 68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项目符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Shape 75"/>
          <p:cNvSpPr>
            <a:spLocks noGrp="1"/>
          </p:cNvSpPr>
          <p:nvPr>
            <p:ph type="body" idx="1"/>
          </p:nvPr>
        </p:nvSpPr>
        <p:spPr>
          <a:xfrm>
            <a:off x="1689100" y="1778000"/>
            <a:ext cx="21005800" cy="10147300"/>
          </a:xfrm>
          <a:prstGeom prst="rect">
            <a:avLst/>
          </a:prstGeom>
        </p:spPr>
        <p:txBody>
          <a:bodyPr/>
          <a:lstStyle/>
          <a:p>
            <a:r>
              <a:t>正文级别 1</a:t>
            </a:r>
          </a:p>
          <a:p>
            <a:pPr lvl="1"/>
            <a:r>
              <a:t>正文级别 2</a:t>
            </a:r>
          </a:p>
          <a:p>
            <a:pPr lvl="2"/>
            <a:r>
              <a:t>正文级别 3</a:t>
            </a:r>
          </a:p>
          <a:p>
            <a:pPr lvl="3"/>
            <a:r>
              <a:t>正文级别 4</a:t>
            </a:r>
          </a:p>
          <a:p>
            <a:pPr lvl="4"/>
            <a:r>
              <a:t>正文级别 5</a:t>
            </a:r>
          </a:p>
        </p:txBody>
      </p:sp>
      <p:sp>
        <p:nvSpPr>
          <p:cNvPr id="76" name="Shape 76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照片 - 3 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Shape 83"/>
          <p:cNvSpPr>
            <a:spLocks noGrp="1"/>
          </p:cNvSpPr>
          <p:nvPr>
            <p:ph type="pic" sz="quarter" idx="13"/>
          </p:nvPr>
        </p:nvSpPr>
        <p:spPr>
          <a:xfrm>
            <a:off x="15760700" y="7048500"/>
            <a:ext cx="7404100" cy="55499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4" name="Shape 84"/>
          <p:cNvSpPr>
            <a:spLocks noGrp="1"/>
          </p:cNvSpPr>
          <p:nvPr>
            <p:ph type="pic" sz="quarter" idx="14"/>
          </p:nvPr>
        </p:nvSpPr>
        <p:spPr>
          <a:xfrm>
            <a:off x="15760700" y="1130300"/>
            <a:ext cx="7404100" cy="55499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5" name="Shape 85"/>
          <p:cNvSpPr>
            <a:spLocks noGrp="1"/>
          </p:cNvSpPr>
          <p:nvPr>
            <p:ph type="pic" idx="15"/>
          </p:nvPr>
        </p:nvSpPr>
        <p:spPr>
          <a:xfrm>
            <a:off x="1206500" y="1130300"/>
            <a:ext cx="14173200" cy="114681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6" name="Shape 86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>
            <a:spLocks noGrp="1"/>
          </p:cNvSpPr>
          <p:nvPr>
            <p:ph type="title"/>
          </p:nvPr>
        </p:nvSpPr>
        <p:spPr>
          <a:xfrm>
            <a:off x="1689100" y="952500"/>
            <a:ext cx="21005800" cy="2286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标题文本</a:t>
            </a:r>
          </a:p>
        </p:txBody>
      </p:sp>
      <p:sp>
        <p:nvSpPr>
          <p:cNvPr id="3" name="Shape 3"/>
          <p:cNvSpPr>
            <a:spLocks noGrp="1"/>
          </p:cNvSpPr>
          <p:nvPr>
            <p:ph type="body" idx="1"/>
          </p:nvPr>
        </p:nvSpPr>
        <p:spPr>
          <a:xfrm>
            <a:off x="1689100" y="3238500"/>
            <a:ext cx="21005800" cy="92075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正文级别 1</a:t>
            </a:r>
          </a:p>
          <a:p>
            <a:pPr lvl="1"/>
            <a:r>
              <a:t>正文级别 2</a:t>
            </a:r>
          </a:p>
          <a:p>
            <a:pPr lvl="2"/>
            <a:r>
              <a:t>正文级别 3</a:t>
            </a:r>
          </a:p>
          <a:p>
            <a:pPr lvl="3"/>
            <a:r>
              <a:t>正文级别 4</a:t>
            </a:r>
          </a:p>
          <a:p>
            <a:pPr lvl="4"/>
            <a:r>
              <a:t>正文级别 5</a:t>
            </a:r>
          </a:p>
        </p:txBody>
      </p:sp>
      <p:sp>
        <p:nvSpPr>
          <p:cNvPr id="4" name="Shape 4"/>
          <p:cNvSpPr>
            <a:spLocks noGrp="1"/>
          </p:cNvSpPr>
          <p:nvPr>
            <p:ph type="sldNum" sz="quarter" idx="2"/>
          </p:nvPr>
        </p:nvSpPr>
        <p:spPr>
          <a:xfrm>
            <a:off x="11959031" y="13081000"/>
            <a:ext cx="453238" cy="469900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2400"/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ransition spd="med"/>
  <p:txStyles>
    <p:titleStyle>
      <a:lvl1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1pPr>
      <a:lvl2pPr marL="0" marR="0" indent="2286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2pPr>
      <a:lvl3pPr marL="0" marR="0" indent="4572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3pPr>
      <a:lvl4pPr marL="0" marR="0" indent="6858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4pPr>
      <a:lvl5pPr marL="0" marR="0" indent="9144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5pPr>
      <a:lvl6pPr marL="0" marR="0" indent="11430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6pPr>
      <a:lvl7pPr marL="0" marR="0" indent="13716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7pPr>
      <a:lvl8pPr marL="0" marR="0" indent="16002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8pPr>
      <a:lvl9pPr marL="0" marR="0" indent="18288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9pPr>
    </p:titleStyle>
    <p:bodyStyle>
      <a:lvl1pPr marL="635000" marR="0" indent="-635000" algn="l" defTabSz="825500" rtl="0" latinLnBrk="0">
        <a:lnSpc>
          <a:spcPct val="100000"/>
        </a:lnSpc>
        <a:spcBef>
          <a:spcPts val="5900"/>
        </a:spcBef>
        <a:spcAft>
          <a:spcPts val="0"/>
        </a:spcAft>
        <a:buClrTx/>
        <a:buSzPct val="75000"/>
        <a:buFontTx/>
        <a:buChar char="•"/>
        <a:tabLst/>
        <a:defRPr sz="5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1pPr>
      <a:lvl2pPr marL="1270000" marR="0" indent="-635000" algn="l" defTabSz="825500" rtl="0" latinLnBrk="0">
        <a:lnSpc>
          <a:spcPct val="100000"/>
        </a:lnSpc>
        <a:spcBef>
          <a:spcPts val="5900"/>
        </a:spcBef>
        <a:spcAft>
          <a:spcPts val="0"/>
        </a:spcAft>
        <a:buClrTx/>
        <a:buSzPct val="75000"/>
        <a:buFontTx/>
        <a:buChar char="•"/>
        <a:tabLst/>
        <a:defRPr sz="5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2pPr>
      <a:lvl3pPr marL="1905000" marR="0" indent="-635000" algn="l" defTabSz="825500" rtl="0" latinLnBrk="0">
        <a:lnSpc>
          <a:spcPct val="100000"/>
        </a:lnSpc>
        <a:spcBef>
          <a:spcPts val="5900"/>
        </a:spcBef>
        <a:spcAft>
          <a:spcPts val="0"/>
        </a:spcAft>
        <a:buClrTx/>
        <a:buSzPct val="75000"/>
        <a:buFontTx/>
        <a:buChar char="•"/>
        <a:tabLst/>
        <a:defRPr sz="5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3pPr>
      <a:lvl4pPr marL="2540000" marR="0" indent="-635000" algn="l" defTabSz="825500" rtl="0" latinLnBrk="0">
        <a:lnSpc>
          <a:spcPct val="100000"/>
        </a:lnSpc>
        <a:spcBef>
          <a:spcPts val="5900"/>
        </a:spcBef>
        <a:spcAft>
          <a:spcPts val="0"/>
        </a:spcAft>
        <a:buClrTx/>
        <a:buSzPct val="75000"/>
        <a:buFontTx/>
        <a:buChar char="•"/>
        <a:tabLst/>
        <a:defRPr sz="5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4pPr>
      <a:lvl5pPr marL="3175000" marR="0" indent="-635000" algn="l" defTabSz="825500" rtl="0" latinLnBrk="0">
        <a:lnSpc>
          <a:spcPct val="100000"/>
        </a:lnSpc>
        <a:spcBef>
          <a:spcPts val="5900"/>
        </a:spcBef>
        <a:spcAft>
          <a:spcPts val="0"/>
        </a:spcAft>
        <a:buClrTx/>
        <a:buSzPct val="75000"/>
        <a:buFontTx/>
        <a:buChar char="•"/>
        <a:tabLst/>
        <a:defRPr sz="5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5pPr>
      <a:lvl6pPr marL="3810000" marR="0" indent="-635000" algn="l" defTabSz="825500" rtl="0" latinLnBrk="0">
        <a:lnSpc>
          <a:spcPct val="100000"/>
        </a:lnSpc>
        <a:spcBef>
          <a:spcPts val="5900"/>
        </a:spcBef>
        <a:spcAft>
          <a:spcPts val="0"/>
        </a:spcAft>
        <a:buClrTx/>
        <a:buSzPct val="75000"/>
        <a:buFontTx/>
        <a:buChar char="•"/>
        <a:tabLst/>
        <a:defRPr sz="5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6pPr>
      <a:lvl7pPr marL="4445000" marR="0" indent="-635000" algn="l" defTabSz="825500" rtl="0" latinLnBrk="0">
        <a:lnSpc>
          <a:spcPct val="100000"/>
        </a:lnSpc>
        <a:spcBef>
          <a:spcPts val="5900"/>
        </a:spcBef>
        <a:spcAft>
          <a:spcPts val="0"/>
        </a:spcAft>
        <a:buClrTx/>
        <a:buSzPct val="75000"/>
        <a:buFontTx/>
        <a:buChar char="•"/>
        <a:tabLst/>
        <a:defRPr sz="5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7pPr>
      <a:lvl8pPr marL="5080000" marR="0" indent="-635000" algn="l" defTabSz="825500" rtl="0" latinLnBrk="0">
        <a:lnSpc>
          <a:spcPct val="100000"/>
        </a:lnSpc>
        <a:spcBef>
          <a:spcPts val="5900"/>
        </a:spcBef>
        <a:spcAft>
          <a:spcPts val="0"/>
        </a:spcAft>
        <a:buClrTx/>
        <a:buSzPct val="75000"/>
        <a:buFontTx/>
        <a:buChar char="•"/>
        <a:tabLst/>
        <a:defRPr sz="5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8pPr>
      <a:lvl9pPr marL="5715000" marR="0" indent="-635000" algn="l" defTabSz="825500" rtl="0" latinLnBrk="0">
        <a:lnSpc>
          <a:spcPct val="100000"/>
        </a:lnSpc>
        <a:spcBef>
          <a:spcPts val="5900"/>
        </a:spcBef>
        <a:spcAft>
          <a:spcPts val="0"/>
        </a:spcAft>
        <a:buClrTx/>
        <a:buSzPct val="75000"/>
        <a:buFontTx/>
        <a:buChar char="•"/>
        <a:tabLst/>
        <a:defRPr sz="5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9pPr>
    </p:bodyStyle>
    <p:otherStyle>
      <a:lvl1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1pPr>
      <a:lvl2pPr marL="0" marR="0" indent="2286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2pPr>
      <a:lvl3pPr marL="0" marR="0" indent="4572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3pPr>
      <a:lvl4pPr marL="0" marR="0" indent="6858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4pPr>
      <a:lvl5pPr marL="0" marR="0" indent="9144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5pPr>
      <a:lvl6pPr marL="0" marR="0" indent="11430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6pPr>
      <a:lvl7pPr marL="0" marR="0" indent="13716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7pPr>
      <a:lvl8pPr marL="0" marR="0" indent="16002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8pPr>
      <a:lvl9pPr marL="0" marR="0" indent="18288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0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0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0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0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Shape 143"/>
          <p:cNvSpPr>
            <a:spLocks noGrp="1"/>
          </p:cNvSpPr>
          <p:nvPr>
            <p:ph type="body" idx="14"/>
          </p:nvPr>
        </p:nvSpPr>
        <p:spPr>
          <a:xfrm>
            <a:off x="65623" y="5372099"/>
            <a:ext cx="24252755" cy="2235201"/>
          </a:xfrm>
          <a:prstGeom prst="rect">
            <a:avLst/>
          </a:prstGeom>
        </p:spPr>
        <p:txBody>
          <a:bodyPr/>
          <a:lstStyle/>
          <a:p>
            <a:pPr>
              <a:defRPr sz="8000" b="1">
                <a:latin typeface="Helvetica"/>
                <a:ea typeface="Helvetica"/>
                <a:cs typeface="Helvetica"/>
                <a:sym typeface="Helvetica"/>
              </a:defRPr>
            </a:pPr>
            <a:r>
              <a:t>项目名称：一句话描述</a:t>
            </a:r>
            <a:br/>
            <a:r>
              <a:rPr sz="4000" b="0">
                <a:latin typeface="+mn-lt"/>
                <a:ea typeface="+mn-ea"/>
                <a:cs typeface="+mn-cs"/>
                <a:sym typeface="Helvetica Light"/>
              </a:rPr>
              <a:t>（例如：小米电视：打造年轻人的第一台电视）</a:t>
            </a:r>
          </a:p>
        </p:txBody>
      </p:sp>
      <p:sp>
        <p:nvSpPr>
          <p:cNvPr id="144" name="Shape 144"/>
          <p:cNvSpPr/>
          <p:nvPr/>
        </p:nvSpPr>
        <p:spPr>
          <a:xfrm>
            <a:off x="2381249" y="9856611"/>
            <a:ext cx="19621501" cy="127214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>
            <a:spAutoFit/>
          </a:bodyPr>
          <a:lstStyle/>
          <a:p>
            <a:pPr>
              <a:defRPr sz="3800" b="1">
                <a:latin typeface="Helvetica"/>
                <a:ea typeface="Helvetica"/>
                <a:cs typeface="Helvetica"/>
                <a:sym typeface="Helvetica"/>
              </a:defRPr>
            </a:pPr>
            <a:r>
              <a:rPr dirty="0" err="1"/>
              <a:t>参赛组别</a:t>
            </a:r>
            <a:r>
              <a:rPr lang="en-US" dirty="0"/>
              <a:t>/</a:t>
            </a:r>
            <a:r>
              <a:rPr lang="zh-CN" altLang="en-US" dirty="0"/>
              <a:t>类别</a:t>
            </a:r>
            <a:br>
              <a:rPr dirty="0"/>
            </a:br>
            <a:r>
              <a:rPr dirty="0" err="1"/>
              <a:t>联系信息（姓名</a:t>
            </a:r>
            <a:r>
              <a:rPr dirty="0"/>
              <a:t>/</a:t>
            </a:r>
            <a:r>
              <a:rPr dirty="0" err="1"/>
              <a:t>联系方式</a:t>
            </a:r>
            <a:r>
              <a:rPr dirty="0"/>
              <a:t>）</a:t>
            </a:r>
          </a:p>
        </p:txBody>
      </p:sp>
      <p:sp>
        <p:nvSpPr>
          <p:cNvPr id="145" name="Shape 145"/>
          <p:cNvSpPr/>
          <p:nvPr/>
        </p:nvSpPr>
        <p:spPr>
          <a:xfrm>
            <a:off x="160399" y="161221"/>
            <a:ext cx="1397001" cy="1003301"/>
          </a:xfrm>
          <a:prstGeom prst="rect">
            <a:avLst/>
          </a:prstGeom>
          <a:ln w="12700">
            <a:solidFill>
              <a:srgbClr val="000000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b="1"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r>
              <a:t>封面</a:t>
            </a:r>
          </a:p>
        </p:txBody>
      </p:sp>
    </p:spTree>
  </p:cSld>
  <p:clrMapOvr>
    <a:masterClrMapping/>
  </p:clrMapOvr>
  <p:transition spd="slow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Shape 147"/>
          <p:cNvSpPr>
            <a:spLocks noGrp="1"/>
          </p:cNvSpPr>
          <p:nvPr>
            <p:ph type="body" idx="14"/>
          </p:nvPr>
        </p:nvSpPr>
        <p:spPr>
          <a:xfrm>
            <a:off x="612660" y="1024242"/>
            <a:ext cx="23158679" cy="2946401"/>
          </a:xfrm>
          <a:prstGeom prst="rect">
            <a:avLst/>
          </a:prstGeom>
        </p:spPr>
        <p:txBody>
          <a:bodyPr/>
          <a:lstStyle/>
          <a:p>
            <a:pPr>
              <a:defRPr sz="8000" b="1">
                <a:latin typeface="Helvetica"/>
                <a:ea typeface="Helvetica"/>
                <a:cs typeface="Helvetica"/>
                <a:sym typeface="Helvetica"/>
              </a:defRPr>
            </a:pPr>
            <a:r>
              <a:rPr>
                <a:solidFill>
                  <a:schemeClr val="accent1"/>
                </a:solidFill>
              </a:rPr>
              <a:t>第一部分（1-2页）</a:t>
            </a:r>
            <a:br/>
            <a:r>
              <a:t>Why？Why Now？分析市场现状和行业背景</a:t>
            </a:r>
          </a:p>
        </p:txBody>
      </p:sp>
      <p:sp>
        <p:nvSpPr>
          <p:cNvPr id="148" name="Shape 148"/>
          <p:cNvSpPr>
            <a:spLocks noGrp="1"/>
          </p:cNvSpPr>
          <p:nvPr>
            <p:ph type="body" idx="4294967295"/>
          </p:nvPr>
        </p:nvSpPr>
        <p:spPr>
          <a:xfrm>
            <a:off x="1171702" y="5087750"/>
            <a:ext cx="22040597" cy="7654094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20000"/>
              </a:lnSpc>
              <a:defRPr b="1">
                <a:solidFill>
                  <a:srgbClr val="5C5C5C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rPr dirty="0" err="1">
                <a:solidFill>
                  <a:srgbClr val="000000"/>
                </a:solidFill>
              </a:rPr>
              <a:t>主要内容</a:t>
            </a:r>
            <a:r>
              <a:rPr dirty="0">
                <a:solidFill>
                  <a:srgbClr val="000000"/>
                </a:solidFill>
              </a:rPr>
              <a:t>：</a:t>
            </a:r>
            <a:br>
              <a:rPr dirty="0"/>
            </a:br>
            <a:r>
              <a:rPr sz="4600" dirty="0"/>
              <a:t>1、讲清楚项目相关的行业背景、市场发展趋势、市场空间（</a:t>
            </a:r>
            <a:r>
              <a:rPr sz="4600" b="0" dirty="0">
                <a:latin typeface="+mn-lt"/>
                <a:ea typeface="+mn-ea"/>
                <a:cs typeface="+mn-cs"/>
                <a:sym typeface="Helvetica Light"/>
              </a:rPr>
              <a:t>注意行业市场分析要具体且有针对性，与所要做的事要紧密相关，避免空泛论述</a:t>
            </a:r>
            <a:r>
              <a:rPr lang="zh-CN" altLang="en-US" sz="4600" b="0" dirty="0">
                <a:latin typeface="+mn-lt"/>
                <a:ea typeface="+mn-ea"/>
                <a:cs typeface="+mn-cs"/>
                <a:sym typeface="Helvetica Light"/>
              </a:rPr>
              <a:t>；要有资料来源</a:t>
            </a:r>
            <a:r>
              <a:rPr sz="4600" b="0" dirty="0">
                <a:latin typeface="+mn-lt"/>
                <a:ea typeface="+mn-ea"/>
                <a:cs typeface="+mn-cs"/>
                <a:sym typeface="Helvetica Light"/>
              </a:rPr>
              <a:t>）</a:t>
            </a:r>
            <a:br>
              <a:rPr sz="4600" b="0" dirty="0">
                <a:latin typeface="+mn-lt"/>
                <a:ea typeface="+mn-ea"/>
                <a:cs typeface="+mn-cs"/>
                <a:sym typeface="Helvetica Light"/>
              </a:rPr>
            </a:br>
            <a:r>
              <a:rPr sz="4600" dirty="0"/>
              <a:t>2、要描述在目前的市场背景下，你发现了一个什么样的痛点，或需求点/</a:t>
            </a:r>
            <a:r>
              <a:rPr sz="4600" dirty="0" err="1"/>
              <a:t>机会点</a:t>
            </a:r>
            <a:r>
              <a:rPr sz="4600" b="0" dirty="0" err="1">
                <a:latin typeface="+mn-lt"/>
                <a:ea typeface="+mn-ea"/>
                <a:cs typeface="+mn-cs"/>
                <a:sym typeface="Helvetica Light"/>
              </a:rPr>
              <a:t>（在分析这个痛点时，如已有解决相关痛点的产品或服务，可能需要简要分析已有的产品或服务存在的不足，表明当前的商业机会</a:t>
            </a:r>
            <a:r>
              <a:rPr lang="en-US" sz="4600" b="0" dirty="0">
                <a:latin typeface="+mn-lt"/>
                <a:ea typeface="+mn-ea"/>
                <a:cs typeface="+mn-cs"/>
                <a:sym typeface="Helvetica Light"/>
              </a:rPr>
              <a:t>/</a:t>
            </a:r>
            <a:r>
              <a:rPr lang="zh-CN" altLang="en-US" sz="4600" b="0" dirty="0">
                <a:latin typeface="+mn-lt"/>
                <a:ea typeface="+mn-ea"/>
                <a:cs typeface="+mn-cs"/>
                <a:sym typeface="Helvetica Light"/>
              </a:rPr>
              <a:t>项目的差异化机会</a:t>
            </a:r>
            <a:r>
              <a:rPr sz="4600" b="0" dirty="0">
                <a:latin typeface="+mn-lt"/>
                <a:ea typeface="+mn-ea"/>
                <a:cs typeface="+mn-cs"/>
                <a:sym typeface="Helvetica Light"/>
              </a:rPr>
              <a:t>） </a:t>
            </a:r>
            <a:br>
              <a:rPr sz="4600" b="0" dirty="0">
                <a:latin typeface="+mn-lt"/>
                <a:ea typeface="+mn-ea"/>
                <a:cs typeface="+mn-cs"/>
                <a:sym typeface="Helvetica Light"/>
              </a:rPr>
            </a:br>
            <a:r>
              <a:rPr sz="4600" dirty="0"/>
              <a:t>3、说明目前正是做这件事情的最正确的</a:t>
            </a:r>
            <a:r>
              <a:rPr lang="zh-CN" altLang="en-US" sz="4600" dirty="0"/>
              <a:t>时间</a:t>
            </a:r>
            <a:endParaRPr sz="4600" dirty="0"/>
          </a:p>
        </p:txBody>
      </p:sp>
      <p:sp>
        <p:nvSpPr>
          <p:cNvPr id="149" name="Shape 149"/>
          <p:cNvSpPr/>
          <p:nvPr/>
        </p:nvSpPr>
        <p:spPr>
          <a:xfrm>
            <a:off x="160399" y="161221"/>
            <a:ext cx="1397001" cy="1003301"/>
          </a:xfrm>
          <a:prstGeom prst="rect">
            <a:avLst/>
          </a:prstGeom>
          <a:ln w="12700">
            <a:solidFill>
              <a:srgbClr val="000000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b="1"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r>
              <a:t>正文</a:t>
            </a:r>
          </a:p>
        </p:txBody>
      </p:sp>
    </p:spTree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Shape 151"/>
          <p:cNvSpPr>
            <a:spLocks noGrp="1"/>
          </p:cNvSpPr>
          <p:nvPr>
            <p:ph type="body" idx="14"/>
          </p:nvPr>
        </p:nvSpPr>
        <p:spPr>
          <a:xfrm>
            <a:off x="612660" y="1024242"/>
            <a:ext cx="23158679" cy="2946401"/>
          </a:xfrm>
          <a:prstGeom prst="rect">
            <a:avLst/>
          </a:prstGeom>
        </p:spPr>
        <p:txBody>
          <a:bodyPr/>
          <a:lstStyle/>
          <a:p>
            <a:pPr>
              <a:defRPr sz="8000" b="1">
                <a:latin typeface="Helvetica"/>
                <a:ea typeface="Helvetica"/>
                <a:cs typeface="Helvetica"/>
                <a:sym typeface="Helvetica"/>
              </a:defRPr>
            </a:pPr>
            <a:r>
              <a:rPr>
                <a:solidFill>
                  <a:schemeClr val="accent1"/>
                </a:solidFill>
              </a:rPr>
              <a:t>第二部分（1页）</a:t>
            </a:r>
            <a:br>
              <a:rPr>
                <a:solidFill>
                  <a:schemeClr val="accent1"/>
                </a:solidFill>
              </a:rPr>
            </a:br>
            <a:r>
              <a:t>What？讲清楚你要做什么</a:t>
            </a:r>
          </a:p>
        </p:txBody>
      </p:sp>
      <p:sp>
        <p:nvSpPr>
          <p:cNvPr id="152" name="Shape 152"/>
          <p:cNvSpPr>
            <a:spLocks noGrp="1"/>
          </p:cNvSpPr>
          <p:nvPr>
            <p:ph type="body" idx="4294967295"/>
          </p:nvPr>
        </p:nvSpPr>
        <p:spPr>
          <a:xfrm>
            <a:off x="1171702" y="5085705"/>
            <a:ext cx="22040597" cy="7548295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20000"/>
              </a:lnSpc>
              <a:defRPr b="1">
                <a:solidFill>
                  <a:srgbClr val="5C5C5C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rPr>
                <a:solidFill>
                  <a:srgbClr val="000000"/>
                </a:solidFill>
              </a:rPr>
              <a:t>主要内容：</a:t>
            </a:r>
            <a:br/>
            <a:r>
              <a:rPr sz="4600"/>
              <a:t>讲清楚你准备干一件什么事。不要整页PPT都是大段文字，你要做的事应该是一两句话就能说清楚。最好能配上简单的上下游图或功能示意图或简要流程框图，让人对项目一目了然。</a:t>
            </a:r>
            <a:br>
              <a:rPr sz="4600" b="0">
                <a:latin typeface="+mn-lt"/>
                <a:ea typeface="+mn-ea"/>
                <a:cs typeface="+mn-cs"/>
                <a:sym typeface="Helvetica Light"/>
              </a:rPr>
            </a:br>
            <a:br>
              <a:rPr sz="4600" b="0">
                <a:latin typeface="+mn-lt"/>
                <a:ea typeface="+mn-ea"/>
                <a:cs typeface="+mn-cs"/>
                <a:sym typeface="Helvetica Light"/>
              </a:rPr>
            </a:br>
            <a:r>
              <a:rPr sz="3400"/>
              <a:t>关于内容，有两点需要注意：</a:t>
            </a:r>
            <a:br>
              <a:rPr sz="3400"/>
            </a:br>
            <a:r>
              <a:rPr sz="3400" b="0">
                <a:latin typeface="+mn-lt"/>
                <a:ea typeface="+mn-ea"/>
                <a:cs typeface="+mn-cs"/>
                <a:sym typeface="Helvetica Light"/>
              </a:rPr>
              <a:t>1、不要追求大而全，要专注聚焦，表明你就想做一件事，而且就想解决这件事中的某一个关键问题</a:t>
            </a:r>
            <a:br>
              <a:rPr sz="3400" b="0">
                <a:latin typeface="+mn-lt"/>
                <a:ea typeface="+mn-ea"/>
                <a:cs typeface="+mn-cs"/>
                <a:sym typeface="Helvetica Light"/>
              </a:rPr>
            </a:br>
            <a:r>
              <a:rPr sz="3400" b="0">
                <a:latin typeface="+mn-lt"/>
                <a:ea typeface="+mn-ea"/>
                <a:cs typeface="+mn-cs"/>
                <a:sym typeface="Helvetica Light"/>
              </a:rPr>
              <a:t>2、不建议盲目跟风，追随投资热点</a:t>
            </a:r>
          </a:p>
        </p:txBody>
      </p:sp>
      <p:sp>
        <p:nvSpPr>
          <p:cNvPr id="153" name="Shape 153"/>
          <p:cNvSpPr/>
          <p:nvPr/>
        </p:nvSpPr>
        <p:spPr>
          <a:xfrm>
            <a:off x="160399" y="161221"/>
            <a:ext cx="1397001" cy="1003301"/>
          </a:xfrm>
          <a:prstGeom prst="rect">
            <a:avLst/>
          </a:prstGeom>
          <a:ln w="12700">
            <a:solidFill>
              <a:srgbClr val="000000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b="1"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r>
              <a:t>正文</a:t>
            </a:r>
          </a:p>
        </p:txBody>
      </p:sp>
    </p:spTree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Shape 155"/>
          <p:cNvSpPr>
            <a:spLocks noGrp="1"/>
          </p:cNvSpPr>
          <p:nvPr>
            <p:ph type="body" idx="14"/>
          </p:nvPr>
        </p:nvSpPr>
        <p:spPr>
          <a:xfrm>
            <a:off x="612660" y="1215040"/>
            <a:ext cx="23158679" cy="2564805"/>
          </a:xfrm>
          <a:prstGeom prst="rect">
            <a:avLst/>
          </a:prstGeom>
        </p:spPr>
        <p:txBody>
          <a:bodyPr/>
          <a:lstStyle/>
          <a:p>
            <a:pPr>
              <a:defRPr sz="8000" b="1">
                <a:latin typeface="Helvetica"/>
                <a:ea typeface="Helvetica"/>
                <a:cs typeface="Helvetica"/>
                <a:sym typeface="Helvetica"/>
              </a:defRPr>
            </a:pPr>
            <a:r>
              <a:rPr dirty="0">
                <a:solidFill>
                  <a:schemeClr val="accent1"/>
                </a:solidFill>
              </a:rPr>
              <a:t>第三部分（</a:t>
            </a:r>
            <a:r>
              <a:rPr lang="en-US" altLang="zh-CN" dirty="0">
                <a:solidFill>
                  <a:schemeClr val="accent1"/>
                </a:solidFill>
              </a:rPr>
              <a:t>5</a:t>
            </a:r>
            <a:r>
              <a:rPr dirty="0">
                <a:solidFill>
                  <a:schemeClr val="accent1"/>
                </a:solidFill>
              </a:rPr>
              <a:t>页左右）</a:t>
            </a:r>
            <a:br>
              <a:rPr dirty="0"/>
            </a:br>
            <a:r>
              <a:rPr dirty="0" err="1"/>
              <a:t>How？如何做以及现状</a:t>
            </a:r>
            <a:endParaRPr dirty="0"/>
          </a:p>
        </p:txBody>
      </p:sp>
      <p:sp>
        <p:nvSpPr>
          <p:cNvPr id="156" name="Shape 156"/>
          <p:cNvSpPr>
            <a:spLocks noGrp="1"/>
          </p:cNvSpPr>
          <p:nvPr>
            <p:ph type="body" idx="4294967295"/>
          </p:nvPr>
        </p:nvSpPr>
        <p:spPr>
          <a:xfrm>
            <a:off x="1171702" y="5073121"/>
            <a:ext cx="22040597" cy="7573313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20000"/>
              </a:lnSpc>
              <a:defRPr b="1">
                <a:solidFill>
                  <a:srgbClr val="5C5C5C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rPr dirty="0" err="1">
                <a:solidFill>
                  <a:srgbClr val="000000"/>
                </a:solidFill>
              </a:rPr>
              <a:t>主要内容</a:t>
            </a:r>
            <a:r>
              <a:rPr dirty="0">
                <a:solidFill>
                  <a:srgbClr val="000000"/>
                </a:solidFill>
              </a:rPr>
              <a:t>：</a:t>
            </a:r>
            <a:br>
              <a:rPr dirty="0"/>
            </a:br>
            <a:r>
              <a:rPr sz="4600" dirty="0"/>
              <a:t>1、讲清楚你有什么样的解决方案，或者什么样的产品，能够解决第一部分发现的痛点</a:t>
            </a:r>
            <a:r>
              <a:rPr sz="4600" b="0" dirty="0">
                <a:latin typeface="+mn-lt"/>
                <a:ea typeface="+mn-ea"/>
                <a:cs typeface="+mn-cs"/>
                <a:sym typeface="Helvetica Light"/>
              </a:rPr>
              <a:t>（你的方案或者产品是什么，提供了怎样的功能？ ）</a:t>
            </a:r>
            <a:br>
              <a:rPr sz="4600" dirty="0"/>
            </a:br>
            <a:r>
              <a:rPr sz="4600" dirty="0"/>
              <a:t>2、你的产品将面对的用户群是谁</a:t>
            </a:r>
            <a:r>
              <a:rPr sz="4600" b="0" dirty="0">
                <a:latin typeface="+mn-lt"/>
                <a:ea typeface="+mn-ea"/>
                <a:cs typeface="+mn-cs"/>
                <a:sym typeface="Helvetica Light"/>
              </a:rPr>
              <a:t>（一定要有清晰的目标用户群定位）</a:t>
            </a:r>
            <a:br>
              <a:rPr sz="4600" dirty="0"/>
            </a:br>
            <a:r>
              <a:rPr sz="4600" dirty="0"/>
              <a:t>3、说明你的产品或解决方案的竞争力</a:t>
            </a:r>
            <a:r>
              <a:rPr sz="4600" b="0" dirty="0">
                <a:latin typeface="+mn-lt"/>
                <a:ea typeface="+mn-ea"/>
                <a:cs typeface="+mn-cs"/>
                <a:sym typeface="Helvetica Light"/>
              </a:rPr>
              <a:t>（为什么这件事情你能做，而别人不能做？或者为什么你能比别人干得好？你的特别的核心竞争力是什么，你与众不同的地方是什么？比如是否具备科研成果转化背景或拥有有价值的知识产权等）</a:t>
            </a:r>
          </a:p>
        </p:txBody>
      </p:sp>
      <p:sp>
        <p:nvSpPr>
          <p:cNvPr id="157" name="Shape 157"/>
          <p:cNvSpPr/>
          <p:nvPr/>
        </p:nvSpPr>
        <p:spPr>
          <a:xfrm>
            <a:off x="160399" y="161221"/>
            <a:ext cx="1397001" cy="1003301"/>
          </a:xfrm>
          <a:prstGeom prst="rect">
            <a:avLst/>
          </a:prstGeom>
          <a:ln w="12700">
            <a:solidFill>
              <a:srgbClr val="000000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b="1"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r>
              <a:t>正文</a:t>
            </a:r>
          </a:p>
        </p:txBody>
      </p:sp>
    </p:spTree>
  </p:cSld>
  <p:clrMapOvr>
    <a:masterClrMapping/>
  </p:clrMapOvr>
  <p:transition spd="slow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Shape 159"/>
          <p:cNvSpPr>
            <a:spLocks noGrp="1"/>
          </p:cNvSpPr>
          <p:nvPr>
            <p:ph type="body" idx="4294967295"/>
          </p:nvPr>
        </p:nvSpPr>
        <p:spPr>
          <a:xfrm>
            <a:off x="1171702" y="5073121"/>
            <a:ext cx="22040597" cy="7850773"/>
          </a:xfrm>
          <a:prstGeom prst="rect">
            <a:avLst/>
          </a:prstGeom>
        </p:spPr>
        <p:txBody>
          <a:bodyPr/>
          <a:lstStyle/>
          <a:p>
            <a:pPr marL="615950" indent="-615950" defTabSz="800735">
              <a:lnSpc>
                <a:spcPct val="120000"/>
              </a:lnSpc>
              <a:spcBef>
                <a:spcPts val="5700"/>
              </a:spcBef>
              <a:defRPr sz="5044" b="1">
                <a:solidFill>
                  <a:srgbClr val="5C5C5C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rPr>
                <a:solidFill>
                  <a:srgbClr val="000000"/>
                </a:solidFill>
              </a:rPr>
              <a:t>主要内容：</a:t>
            </a:r>
            <a:br/>
            <a:r>
              <a:rPr sz="4462"/>
              <a:t>4、说明你未来将如何挣钱，即你的商业模式</a:t>
            </a:r>
            <a:r>
              <a:rPr sz="4462" b="0">
                <a:latin typeface="+mn-lt"/>
                <a:ea typeface="+mn-ea"/>
                <a:cs typeface="+mn-cs"/>
                <a:sym typeface="Helvetica Light"/>
              </a:rPr>
              <a:t>（如果真的不知道怎么挣钱，或者是太早期的2C项目，你可以不说，但关键得让听众觉得你的产品真的对用户有价值，有可能能做大）</a:t>
            </a:r>
            <a:br>
              <a:rPr sz="4462" b="0">
                <a:latin typeface="+mn-lt"/>
                <a:ea typeface="+mn-ea"/>
                <a:cs typeface="+mn-cs"/>
                <a:sym typeface="Helvetica Light"/>
              </a:rPr>
            </a:br>
            <a:r>
              <a:rPr sz="4462"/>
              <a:t>5）横向竞品对比分析</a:t>
            </a:r>
            <a:r>
              <a:rPr sz="4462" b="0">
                <a:latin typeface="+mn-lt"/>
                <a:ea typeface="+mn-ea"/>
                <a:cs typeface="+mn-cs"/>
                <a:sym typeface="Helvetica Light"/>
              </a:rPr>
              <a:t>（做关键维度对比分析。一定要客观、真实，优劣势可能都有）</a:t>
            </a:r>
            <a:br>
              <a:rPr sz="4462"/>
            </a:br>
            <a:r>
              <a:rPr sz="4462"/>
              <a:t>6）产品的研发、生产、市场、销售等相关策略</a:t>
            </a:r>
            <a:r>
              <a:rPr sz="4462" b="0">
                <a:latin typeface="+mn-lt"/>
                <a:ea typeface="+mn-ea"/>
                <a:cs typeface="+mn-cs"/>
                <a:sym typeface="Helvetica Light"/>
              </a:rPr>
              <a:t>（如果项目处于太早期（如产品还在概念、想法或设计阶段），该部分的市场、销售等不是重点，简要说明即可）</a:t>
            </a:r>
            <a:br>
              <a:rPr sz="4462" b="0">
                <a:latin typeface="+mn-lt"/>
                <a:ea typeface="+mn-ea"/>
                <a:cs typeface="+mn-cs"/>
                <a:sym typeface="Helvetica Light"/>
              </a:rPr>
            </a:br>
            <a:r>
              <a:rPr sz="4462"/>
              <a:t>7）目前已经达成的里程碑</a:t>
            </a:r>
            <a:r>
              <a:rPr sz="4462" b="0">
                <a:latin typeface="+mn-lt"/>
                <a:ea typeface="+mn-ea"/>
                <a:cs typeface="+mn-cs"/>
                <a:sym typeface="Helvetica Light"/>
              </a:rPr>
              <a:t>（产品、研发、销售等关键环节的进展，尽量用数据）</a:t>
            </a:r>
          </a:p>
        </p:txBody>
      </p:sp>
      <p:sp>
        <p:nvSpPr>
          <p:cNvPr id="160" name="Shape 160"/>
          <p:cNvSpPr/>
          <p:nvPr/>
        </p:nvSpPr>
        <p:spPr>
          <a:xfrm>
            <a:off x="160399" y="161221"/>
            <a:ext cx="1397001" cy="1003301"/>
          </a:xfrm>
          <a:prstGeom prst="rect">
            <a:avLst/>
          </a:prstGeom>
          <a:ln w="12700">
            <a:solidFill>
              <a:srgbClr val="000000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b="1"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r>
              <a:t>正文</a:t>
            </a:r>
          </a:p>
        </p:txBody>
      </p:sp>
      <p:sp>
        <p:nvSpPr>
          <p:cNvPr id="161" name="Shape 161"/>
          <p:cNvSpPr/>
          <p:nvPr/>
        </p:nvSpPr>
        <p:spPr>
          <a:xfrm>
            <a:off x="612660" y="1215040"/>
            <a:ext cx="23158679" cy="256480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>
              <a:defRPr sz="8000" b="1">
                <a:latin typeface="Helvetica"/>
                <a:ea typeface="Helvetica"/>
                <a:cs typeface="Helvetica"/>
                <a:sym typeface="Helvetica"/>
              </a:defRPr>
            </a:pPr>
            <a:r>
              <a:rPr dirty="0">
                <a:solidFill>
                  <a:schemeClr val="accent1"/>
                </a:solidFill>
              </a:rPr>
              <a:t>第三部分（</a:t>
            </a:r>
            <a:r>
              <a:rPr lang="en-US" altLang="zh-CN" dirty="0">
                <a:solidFill>
                  <a:schemeClr val="accent1"/>
                </a:solidFill>
              </a:rPr>
              <a:t>5</a:t>
            </a:r>
            <a:r>
              <a:rPr dirty="0">
                <a:solidFill>
                  <a:schemeClr val="accent1"/>
                </a:solidFill>
              </a:rPr>
              <a:t>页左右）</a:t>
            </a:r>
            <a:br>
              <a:rPr dirty="0"/>
            </a:br>
            <a:r>
              <a:rPr dirty="0" err="1"/>
              <a:t>How？如何做以及现状（续</a:t>
            </a:r>
            <a:r>
              <a:rPr dirty="0"/>
              <a:t>）</a:t>
            </a:r>
          </a:p>
        </p:txBody>
      </p:sp>
    </p:spTree>
  </p:cSld>
  <p:clrMapOvr>
    <a:masterClrMapping/>
  </p:clrMapOvr>
  <p:transition spd="slow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Shape 163"/>
          <p:cNvSpPr>
            <a:spLocks noGrp="1"/>
          </p:cNvSpPr>
          <p:nvPr>
            <p:ph type="body" idx="14"/>
          </p:nvPr>
        </p:nvSpPr>
        <p:spPr>
          <a:xfrm>
            <a:off x="612660" y="1024242"/>
            <a:ext cx="23158679" cy="2946401"/>
          </a:xfrm>
          <a:prstGeom prst="rect">
            <a:avLst/>
          </a:prstGeom>
        </p:spPr>
        <p:txBody>
          <a:bodyPr/>
          <a:lstStyle/>
          <a:p>
            <a:pPr>
              <a:defRPr sz="8000" b="1">
                <a:latin typeface="Helvetica"/>
                <a:ea typeface="Helvetica"/>
                <a:cs typeface="Helvetica"/>
                <a:sym typeface="Helvetica"/>
              </a:defRPr>
            </a:pPr>
            <a:r>
              <a:rPr>
                <a:solidFill>
                  <a:schemeClr val="accent1"/>
                </a:solidFill>
              </a:rPr>
              <a:t>第四部分（1页）</a:t>
            </a:r>
            <a:br/>
            <a:r>
              <a:t>Who？项目团队</a:t>
            </a:r>
          </a:p>
        </p:txBody>
      </p:sp>
      <p:sp>
        <p:nvSpPr>
          <p:cNvPr id="164" name="Shape 164"/>
          <p:cNvSpPr>
            <a:spLocks noGrp="1"/>
          </p:cNvSpPr>
          <p:nvPr>
            <p:ph type="body" idx="4294967295"/>
          </p:nvPr>
        </p:nvSpPr>
        <p:spPr>
          <a:xfrm>
            <a:off x="1171702" y="5049167"/>
            <a:ext cx="22040597" cy="712178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20000"/>
              </a:lnSpc>
              <a:defRPr b="1">
                <a:solidFill>
                  <a:srgbClr val="5C5C5C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rPr>
                <a:solidFill>
                  <a:srgbClr val="000000"/>
                </a:solidFill>
              </a:rPr>
              <a:t>主要内容：</a:t>
            </a:r>
            <a:br/>
            <a:r>
              <a:rPr sz="4600"/>
              <a:t>1、讲清楚团队的人员组成、分工和股份比例</a:t>
            </a:r>
            <a:br>
              <a:rPr sz="4600"/>
            </a:br>
            <a:r>
              <a:rPr sz="4600"/>
              <a:t>2、团队要有合理分工，需要介绍团队主要成员的背景和特长</a:t>
            </a:r>
            <a:r>
              <a:rPr sz="4600" b="0">
                <a:latin typeface="+mn-lt"/>
                <a:ea typeface="+mn-ea"/>
                <a:cs typeface="+mn-cs"/>
                <a:sym typeface="Helvetica Light"/>
              </a:rPr>
              <a:t>（强调个人的能力适合该岗位，团队的组合适合创业项目）</a:t>
            </a:r>
            <a:br>
              <a:rPr sz="4600" b="0">
                <a:latin typeface="+mn-lt"/>
                <a:ea typeface="+mn-ea"/>
                <a:cs typeface="+mn-cs"/>
                <a:sym typeface="Helvetica Light"/>
              </a:rPr>
            </a:br>
            <a:r>
              <a:rPr sz="4600"/>
              <a:t>3、说清楚你们团队的优势</a:t>
            </a:r>
            <a:r>
              <a:rPr sz="4600" b="0">
                <a:latin typeface="+mn-lt"/>
                <a:ea typeface="+mn-ea"/>
                <a:cs typeface="+mn-cs"/>
                <a:sym typeface="Helvetica Light"/>
              </a:rPr>
              <a:t>（要让听众相信为什么这个事情你们这个团队来做，会更靠谱，会更容易成。如果是科技成果转化项目，有必要说明老师在团队中的角色）</a:t>
            </a:r>
          </a:p>
        </p:txBody>
      </p:sp>
      <p:sp>
        <p:nvSpPr>
          <p:cNvPr id="165" name="Shape 165"/>
          <p:cNvSpPr/>
          <p:nvPr/>
        </p:nvSpPr>
        <p:spPr>
          <a:xfrm>
            <a:off x="160399" y="161221"/>
            <a:ext cx="1397001" cy="1003301"/>
          </a:xfrm>
          <a:prstGeom prst="rect">
            <a:avLst/>
          </a:prstGeom>
          <a:ln w="12700">
            <a:solidFill>
              <a:srgbClr val="000000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b="1"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r>
              <a:t>正文</a:t>
            </a:r>
          </a:p>
        </p:txBody>
      </p:sp>
    </p:spTree>
  </p:cSld>
  <p:clrMapOvr>
    <a:masterClrMapping/>
  </p:clrMapOvr>
  <p:transition spd="slow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Shape 167"/>
          <p:cNvSpPr>
            <a:spLocks noGrp="1"/>
          </p:cNvSpPr>
          <p:nvPr>
            <p:ph type="body" idx="14"/>
          </p:nvPr>
        </p:nvSpPr>
        <p:spPr>
          <a:xfrm>
            <a:off x="612660" y="1024242"/>
            <a:ext cx="23158679" cy="2946401"/>
          </a:xfrm>
          <a:prstGeom prst="rect">
            <a:avLst/>
          </a:prstGeom>
        </p:spPr>
        <p:txBody>
          <a:bodyPr/>
          <a:lstStyle/>
          <a:p>
            <a:pPr>
              <a:defRPr sz="8000" b="1">
                <a:latin typeface="Helvetica"/>
                <a:ea typeface="Helvetica"/>
                <a:cs typeface="Helvetica"/>
                <a:sym typeface="Helvetica"/>
              </a:defRPr>
            </a:pPr>
            <a:r>
              <a:rPr>
                <a:solidFill>
                  <a:schemeClr val="accent1"/>
                </a:solidFill>
              </a:rPr>
              <a:t>第五部分（1页）</a:t>
            </a:r>
            <a:br/>
            <a:r>
              <a:t>How much？财务预测与融资计划</a:t>
            </a:r>
          </a:p>
        </p:txBody>
      </p:sp>
      <p:sp>
        <p:nvSpPr>
          <p:cNvPr id="168" name="Shape 168"/>
          <p:cNvSpPr>
            <a:spLocks noGrp="1"/>
          </p:cNvSpPr>
          <p:nvPr>
            <p:ph type="body" idx="4294967295"/>
          </p:nvPr>
        </p:nvSpPr>
        <p:spPr>
          <a:xfrm>
            <a:off x="1171702" y="5049168"/>
            <a:ext cx="22040597" cy="7121779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20000"/>
              </a:lnSpc>
              <a:spcBef>
                <a:spcPts val="0"/>
              </a:spcBef>
              <a:defRPr b="1">
                <a:solidFill>
                  <a:srgbClr val="5C5C5C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rPr dirty="0">
                <a:solidFill>
                  <a:srgbClr val="000000"/>
                </a:solidFill>
              </a:rPr>
              <a:t>主要内容：</a:t>
            </a:r>
            <a:br>
              <a:rPr dirty="0"/>
            </a:br>
            <a:r>
              <a:rPr sz="4600" dirty="0"/>
              <a:t>1、</a:t>
            </a:r>
            <a:r>
              <a:rPr lang="zh-CN" altLang="en-US" sz="4600" dirty="0"/>
              <a:t>未来一年左右项目收支状况的财务预估；</a:t>
            </a:r>
            <a:br>
              <a:rPr sz="4600" b="0" dirty="0">
                <a:latin typeface="+mn-lt"/>
                <a:ea typeface="+mn-ea"/>
                <a:cs typeface="+mn-cs"/>
                <a:sym typeface="Helvetica Light"/>
              </a:rPr>
            </a:br>
            <a:r>
              <a:rPr sz="4600" dirty="0"/>
              <a:t>2、</a:t>
            </a:r>
            <a:r>
              <a:rPr lang="zh-CN" altLang="en-US" sz="4600" dirty="0"/>
              <a:t>未来</a:t>
            </a:r>
            <a:r>
              <a:rPr lang="en-US" altLang="zh-CN" sz="4600" dirty="0"/>
              <a:t>6</a:t>
            </a:r>
            <a:r>
              <a:rPr lang="zh-CN" altLang="en-US" sz="4600" dirty="0"/>
              <a:t>个月或</a:t>
            </a:r>
            <a:r>
              <a:rPr lang="en-US" altLang="zh-CN" sz="4600" dirty="0"/>
              <a:t>1</a:t>
            </a:r>
            <a:r>
              <a:rPr lang="zh-CN" altLang="en-US" sz="4600" dirty="0"/>
              <a:t>年的融资计划（说说需要多少钱，释放多少股份，用这些钱干什么？达成什么目标？ ）；</a:t>
            </a:r>
            <a:endParaRPr lang="en-US" altLang="zh-CN" sz="4600" dirty="0"/>
          </a:p>
          <a:p>
            <a:pPr>
              <a:lnSpc>
                <a:spcPct val="120000"/>
              </a:lnSpc>
              <a:spcBef>
                <a:spcPts val="0"/>
              </a:spcBef>
              <a:defRPr b="1">
                <a:solidFill>
                  <a:srgbClr val="5C5C5C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rPr lang="en-US" altLang="zh-CN" sz="4600" dirty="0"/>
              <a:t>3、</a:t>
            </a:r>
            <a:r>
              <a:rPr lang="zh-CN" altLang="en-US" sz="4600" dirty="0"/>
              <a:t>目前的估值及估值逻辑（估值逻辑请说明是基于市盈率</a:t>
            </a:r>
            <a:r>
              <a:rPr lang="en-US" altLang="zh-CN" sz="4600" dirty="0"/>
              <a:t>*</a:t>
            </a:r>
            <a:r>
              <a:rPr lang="zh-CN" altLang="en-US" sz="4600" dirty="0"/>
              <a:t>利润，还是市销率</a:t>
            </a:r>
            <a:r>
              <a:rPr lang="en-US" altLang="zh-CN" sz="4600" dirty="0"/>
              <a:t>*</a:t>
            </a:r>
            <a:r>
              <a:rPr lang="zh-CN" altLang="en-US" sz="4600" dirty="0"/>
              <a:t>销售收入，还是基于对标等估值方式；财务的预测</a:t>
            </a:r>
            <a:r>
              <a:rPr sz="4600" b="0" dirty="0">
                <a:latin typeface="+mn-lt"/>
                <a:ea typeface="+mn-ea"/>
                <a:cs typeface="+mn-cs"/>
                <a:sym typeface="Helvetica Light"/>
              </a:rPr>
              <a:t>（</a:t>
            </a:r>
            <a:r>
              <a:rPr lang="zh-CN" altLang="en-US" sz="4600" b="0" dirty="0">
                <a:latin typeface="+mn-lt"/>
                <a:ea typeface="+mn-ea"/>
                <a:cs typeface="+mn-cs"/>
                <a:sym typeface="Helvetica Light"/>
              </a:rPr>
              <a:t>只针对较为成熟的项目可进行</a:t>
            </a:r>
            <a:r>
              <a:rPr lang="en-US" altLang="zh-CN" sz="4600" b="0" dirty="0">
                <a:latin typeface="+mn-lt"/>
                <a:ea typeface="+mn-ea"/>
                <a:cs typeface="+mn-cs"/>
                <a:sym typeface="Helvetica Light"/>
              </a:rPr>
              <a:t>3-5</a:t>
            </a:r>
            <a:r>
              <a:rPr lang="zh-CN" altLang="en-US" sz="4600" b="0" dirty="0">
                <a:latin typeface="+mn-lt"/>
                <a:ea typeface="+mn-ea"/>
                <a:cs typeface="+mn-cs"/>
                <a:sym typeface="Helvetica Light"/>
              </a:rPr>
              <a:t>年的财务预测</a:t>
            </a:r>
            <a:r>
              <a:rPr sz="4600" b="0" dirty="0">
                <a:latin typeface="+mn-lt"/>
                <a:ea typeface="+mn-ea"/>
                <a:cs typeface="+mn-cs"/>
                <a:sym typeface="Helvetica Light"/>
              </a:rPr>
              <a:t>）</a:t>
            </a:r>
            <a:r>
              <a:rPr sz="4600" dirty="0"/>
              <a:t> </a:t>
            </a:r>
            <a:br>
              <a:rPr sz="4600" dirty="0"/>
            </a:br>
            <a:r>
              <a:rPr lang="en-US" sz="4600" dirty="0"/>
              <a:t>4</a:t>
            </a:r>
            <a:r>
              <a:rPr sz="4600" dirty="0"/>
              <a:t>、之前的融资情况</a:t>
            </a:r>
            <a:r>
              <a:rPr sz="4600" b="0" dirty="0">
                <a:latin typeface="+mn-lt"/>
                <a:ea typeface="+mn-ea"/>
                <a:cs typeface="+mn-cs"/>
                <a:sym typeface="Helvetica Light"/>
              </a:rPr>
              <a:t>（如果有的话） </a:t>
            </a:r>
            <a:endParaRPr lang="en-US" sz="4600" b="0" dirty="0">
              <a:latin typeface="+mn-lt"/>
              <a:ea typeface="+mn-ea"/>
              <a:cs typeface="+mn-cs"/>
              <a:sym typeface="Helvetica Light"/>
            </a:endParaRPr>
          </a:p>
        </p:txBody>
      </p:sp>
      <p:sp>
        <p:nvSpPr>
          <p:cNvPr id="169" name="Shape 169"/>
          <p:cNvSpPr/>
          <p:nvPr/>
        </p:nvSpPr>
        <p:spPr>
          <a:xfrm>
            <a:off x="160399" y="161221"/>
            <a:ext cx="1397001" cy="1003301"/>
          </a:xfrm>
          <a:prstGeom prst="rect">
            <a:avLst/>
          </a:prstGeom>
          <a:ln w="12700">
            <a:solidFill>
              <a:srgbClr val="000000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b="1"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r>
              <a:t>正文</a:t>
            </a:r>
          </a:p>
        </p:txBody>
      </p:sp>
    </p:spTree>
  </p:cSld>
  <p:clrMapOvr>
    <a:masterClrMapping/>
  </p:clrMapOvr>
  <p:transition spd="slow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Shape 171"/>
          <p:cNvSpPr>
            <a:spLocks noGrp="1"/>
          </p:cNvSpPr>
          <p:nvPr>
            <p:ph type="body" idx="14"/>
          </p:nvPr>
        </p:nvSpPr>
        <p:spPr>
          <a:xfrm>
            <a:off x="65623" y="5727699"/>
            <a:ext cx="24252755" cy="1524001"/>
          </a:xfrm>
          <a:prstGeom prst="rect">
            <a:avLst/>
          </a:prstGeom>
        </p:spPr>
        <p:txBody>
          <a:bodyPr/>
          <a:lstStyle>
            <a:lvl1pPr>
              <a:defRPr sz="8000" b="1"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r>
              <a:t>结束语</a:t>
            </a:r>
          </a:p>
        </p:txBody>
      </p:sp>
      <p:sp>
        <p:nvSpPr>
          <p:cNvPr id="172" name="Shape 172"/>
          <p:cNvSpPr/>
          <p:nvPr/>
        </p:nvSpPr>
        <p:spPr>
          <a:xfrm>
            <a:off x="160399" y="161221"/>
            <a:ext cx="1397001" cy="1003301"/>
          </a:xfrm>
          <a:prstGeom prst="rect">
            <a:avLst/>
          </a:prstGeom>
          <a:ln w="12700">
            <a:solidFill>
              <a:srgbClr val="000000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b="1"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r>
              <a:t>封底</a:t>
            </a:r>
          </a:p>
        </p:txBody>
      </p:sp>
    </p:spTree>
  </p:cSld>
  <p:clrMapOvr>
    <a:masterClrMapping/>
  </p:clrMapOvr>
  <p:transition spd="slow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Shape 174"/>
          <p:cNvSpPr>
            <a:spLocks noGrp="1"/>
          </p:cNvSpPr>
          <p:nvPr>
            <p:ph type="body" idx="14"/>
          </p:nvPr>
        </p:nvSpPr>
        <p:spPr>
          <a:xfrm>
            <a:off x="612660" y="1735442"/>
            <a:ext cx="23158679" cy="1524001"/>
          </a:xfrm>
          <a:prstGeom prst="rect">
            <a:avLst/>
          </a:prstGeom>
        </p:spPr>
        <p:txBody>
          <a:bodyPr/>
          <a:lstStyle>
            <a:lvl1pPr>
              <a:defRPr sz="8000" b="1">
                <a:solidFill>
                  <a:schemeClr val="accent1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r>
              <a:t>说在最后的话</a:t>
            </a:r>
          </a:p>
        </p:txBody>
      </p:sp>
      <p:sp>
        <p:nvSpPr>
          <p:cNvPr id="175" name="Shape 175"/>
          <p:cNvSpPr>
            <a:spLocks noGrp="1"/>
          </p:cNvSpPr>
          <p:nvPr>
            <p:ph type="body" idx="4294967295"/>
          </p:nvPr>
        </p:nvSpPr>
        <p:spPr>
          <a:xfrm>
            <a:off x="1171702" y="4127563"/>
            <a:ext cx="22040597" cy="9377336"/>
          </a:xfrm>
          <a:prstGeom prst="rect">
            <a:avLst/>
          </a:prstGeom>
        </p:spPr>
        <p:txBody>
          <a:bodyPr/>
          <a:lstStyle/>
          <a:p>
            <a:pPr marL="488950" indent="-488950" defTabSz="635634">
              <a:lnSpc>
                <a:spcPct val="120000"/>
              </a:lnSpc>
              <a:spcBef>
                <a:spcPts val="4500"/>
              </a:spcBef>
              <a:defRPr sz="4004" b="1">
                <a:latin typeface="Helvetica"/>
                <a:ea typeface="Helvetica"/>
                <a:cs typeface="Helvetica"/>
                <a:sym typeface="Helvetica"/>
              </a:defRPr>
            </a:pPr>
            <a:r>
              <a:rPr dirty="0"/>
              <a:t>1、</a:t>
            </a:r>
            <a:r>
              <a:rPr dirty="0">
                <a:solidFill>
                  <a:schemeClr val="accent5"/>
                </a:solidFill>
              </a:rPr>
              <a:t>该模板中的主要内容是项目的内容要素，建议务必在各自项目材料中进行体现。至于每部分（每页）的现有标题，仅供参考和说明使用，各项目可自行发挥。</a:t>
            </a:r>
          </a:p>
          <a:p>
            <a:pPr marL="488950" indent="-488950" defTabSz="635634">
              <a:lnSpc>
                <a:spcPct val="120000"/>
              </a:lnSpc>
              <a:spcBef>
                <a:spcPts val="4500"/>
              </a:spcBef>
              <a:defRPr sz="4004" b="1">
                <a:latin typeface="Helvetica"/>
                <a:ea typeface="Helvetica"/>
                <a:cs typeface="Helvetica"/>
                <a:sym typeface="Helvetica"/>
              </a:defRPr>
            </a:pPr>
            <a:r>
              <a:rPr dirty="0"/>
              <a:t>2、投资人很看重商业计划书的PPT，以此来判断创业团队的综合素质。因此，见商业计划书如见团队，第一印象非常重要。一份逻辑清晰、文字精炼、观点鲜明、视觉美观的PPT非常重要。创业团队必须要会写和会讲PPT</a:t>
            </a:r>
          </a:p>
          <a:p>
            <a:pPr marL="488950" indent="-488950" defTabSz="635634">
              <a:lnSpc>
                <a:spcPct val="120000"/>
              </a:lnSpc>
              <a:spcBef>
                <a:spcPts val="4500"/>
              </a:spcBef>
              <a:defRPr sz="4004" b="1">
                <a:latin typeface="Helvetica"/>
                <a:ea typeface="Helvetica"/>
                <a:cs typeface="Helvetica"/>
                <a:sym typeface="Helvetica"/>
              </a:defRPr>
            </a:pPr>
            <a:r>
              <a:rPr dirty="0"/>
              <a:t>3、如果想提升PPT水平，建议多学习苹果、小米、华为、乐视、罗辑思维等产品发布或对外演讲的PPT，包括他们的文字和视觉</a:t>
            </a:r>
          </a:p>
          <a:p>
            <a:pPr marL="488950" indent="-488950" defTabSz="635634">
              <a:lnSpc>
                <a:spcPct val="120000"/>
              </a:lnSpc>
              <a:spcBef>
                <a:spcPts val="4500"/>
              </a:spcBef>
              <a:defRPr sz="4004" b="1">
                <a:latin typeface="Helvetica"/>
                <a:ea typeface="Helvetica"/>
                <a:cs typeface="Helvetica"/>
                <a:sym typeface="Helvetica"/>
              </a:defRPr>
            </a:pPr>
            <a:r>
              <a:rPr dirty="0"/>
              <a:t>4、</a:t>
            </a:r>
            <a:r>
              <a:rPr dirty="0">
                <a:solidFill>
                  <a:schemeClr val="accent5"/>
                </a:solidFill>
              </a:rPr>
              <a:t>强烈不建议封面标题直接用公司名字（尤其是对于尚未成立公司的项目）</a:t>
            </a:r>
            <a:r>
              <a:rPr dirty="0"/>
              <a:t>，</a:t>
            </a:r>
            <a:r>
              <a:rPr dirty="0" err="1"/>
              <a:t>因为看公司名并不知道你公司做什么，太不利于建立评委对项目的第一印象</a:t>
            </a:r>
            <a:endParaRPr dirty="0"/>
          </a:p>
        </p:txBody>
      </p:sp>
    </p:spTree>
  </p:cSld>
  <p:clrMapOvr>
    <a:masterClrMapping/>
  </p:clrMapOvr>
  <p:transition spd="slow"/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3585F"/>
      </a:dk2>
      <a:lt2>
        <a:srgbClr val="DCDEE0"/>
      </a:lt2>
      <a:accent1>
        <a:srgbClr val="0365C0"/>
      </a:accent1>
      <a:accent2>
        <a:srgbClr val="00882B"/>
      </a:accent2>
      <a:accent3>
        <a:srgbClr val="DCBD23"/>
      </a:accent3>
      <a:accent4>
        <a:srgbClr val="DE6A10"/>
      </a:accent4>
      <a:accent5>
        <a:srgbClr val="C82506"/>
      </a:accent5>
      <a:accent6>
        <a:srgbClr val="773F9B"/>
      </a:accent6>
      <a:hlink>
        <a:srgbClr val="0000FF"/>
      </a:hlink>
      <a:folHlink>
        <a:srgbClr val="FF00FF"/>
      </a:folHlink>
    </a:clrScheme>
    <a:fontScheme name="White">
      <a:majorFont>
        <a:latin typeface="Helvetica Light"/>
        <a:ea typeface="Helvetica Light"/>
        <a:cs typeface="Helvetica Light"/>
      </a:majorFont>
      <a:minorFont>
        <a:latin typeface="Helvetica Light"/>
        <a:ea typeface="Helvetica Light"/>
        <a:cs typeface="Helvetica Light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127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blipFill rotWithShape="1">
          <a:blip xmlns:r="http://schemas.openxmlformats.org/officeDocument/2006/relationships" r:embed="rId1"/>
          <a:srcRect/>
          <a:tile tx="0" ty="0" sx="100000" sy="100000" flip="none" algn="tl"/>
        </a:blipFill>
        <a:ln w="12700" cap="flat">
          <a:noFill/>
          <a:miter lim="400000"/>
        </a:ln>
        <a:effectLst>
          <a:outerShdw blurRad="38100" dist="25400" dir="5400000" rotWithShape="0">
            <a:srgbClr val="000000">
              <a:alpha val="50000"/>
            </a:srgbClr>
          </a:outerShdw>
        </a:effectLst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50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3585F"/>
      </a:dk2>
      <a:lt2>
        <a:srgbClr val="DCDEE0"/>
      </a:lt2>
      <a:accent1>
        <a:srgbClr val="0365C0"/>
      </a:accent1>
      <a:accent2>
        <a:srgbClr val="00882B"/>
      </a:accent2>
      <a:accent3>
        <a:srgbClr val="DCBD23"/>
      </a:accent3>
      <a:accent4>
        <a:srgbClr val="DE6A10"/>
      </a:accent4>
      <a:accent5>
        <a:srgbClr val="C82506"/>
      </a:accent5>
      <a:accent6>
        <a:srgbClr val="773F9B"/>
      </a:accent6>
      <a:hlink>
        <a:srgbClr val="0000FF"/>
      </a:hlink>
      <a:folHlink>
        <a:srgbClr val="FF00FF"/>
      </a:folHlink>
    </a:clrScheme>
    <a:fontScheme name="White">
      <a:majorFont>
        <a:latin typeface="Helvetica Light"/>
        <a:ea typeface="Helvetica Light"/>
        <a:cs typeface="Helvetica Light"/>
      </a:majorFont>
      <a:minorFont>
        <a:latin typeface="Helvetica Light"/>
        <a:ea typeface="Helvetica Light"/>
        <a:cs typeface="Helvetica Light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127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blipFill rotWithShape="1">
          <a:blip xmlns:r="http://schemas.openxmlformats.org/officeDocument/2006/relationships" r:embed="rId1"/>
          <a:srcRect/>
          <a:tile tx="0" ty="0" sx="100000" sy="100000" flip="none" algn="tl"/>
        </a:blipFill>
        <a:ln w="12700" cap="flat">
          <a:noFill/>
          <a:miter lim="400000"/>
        </a:ln>
        <a:effectLst>
          <a:outerShdw blurRad="38100" dist="25400" dir="5400000" rotWithShape="0">
            <a:srgbClr val="000000">
              <a:alpha val="50000"/>
            </a:srgbClr>
          </a:outerShdw>
        </a:effectLst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50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63</TotalTime>
  <Words>597</Words>
  <Application>Microsoft Macintosh PowerPoint</Application>
  <PresentationFormat>自定义</PresentationFormat>
  <Paragraphs>34</Paragraphs>
  <Slides>9</Slides>
  <Notes>5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9</vt:i4>
      </vt:variant>
    </vt:vector>
  </HeadingPairs>
  <TitlesOfParts>
    <vt:vector size="15" baseType="lpstr">
      <vt:lpstr>Avenir Book</vt:lpstr>
      <vt:lpstr>Avenir Light</vt:lpstr>
      <vt:lpstr>Helvetica</vt:lpstr>
      <vt:lpstr>Helvetica Light</vt:lpstr>
      <vt:lpstr>Helvetica Neue</vt:lpstr>
      <vt:lpstr>White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张强</dc:creator>
  <cp:lastModifiedBy>Microsoft Office 用户</cp:lastModifiedBy>
  <cp:revision>7</cp:revision>
  <dcterms:modified xsi:type="dcterms:W3CDTF">2020-07-12T05:30:08Z</dcterms:modified>
</cp:coreProperties>
</file>